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999"/>
    <a:srgbClr val="FF33CC"/>
    <a:srgbClr val="CCFFFF"/>
    <a:srgbClr val="00FFFF"/>
    <a:srgbClr val="FCA904"/>
    <a:srgbClr val="FF99FF"/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.GIF">
            <a:hlinkClick r:id="" action="ppaction://noaction">
              <a:snd r:embed="rId3" name="applause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-914400" y="0"/>
            <a:ext cx="10058400" cy="6858000"/>
          </a:xfrm>
          <a:ln w="57150">
            <a:solidFill>
              <a:srgbClr val="FF33CC"/>
            </a:solidFill>
          </a:ln>
        </p:spPr>
      </p:pic>
      <p:sp>
        <p:nvSpPr>
          <p:cNvPr id="5" name="Rectangle 4">
            <a:hlinkClick r:id="" action="ppaction://noaction">
              <a:snd r:embed="rId3" name="applause.wav"/>
            </a:hlinkClick>
          </p:cNvPr>
          <p:cNvSpPr/>
          <p:nvPr/>
        </p:nvSpPr>
        <p:spPr>
          <a:xfrm>
            <a:off x="-407504" y="135835"/>
            <a:ext cx="3886200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fr-F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Diabète</a:t>
            </a:r>
            <a:r>
              <a:rPr lang="fr-FR" sz="6600" dirty="0" smtClean="0"/>
              <a:t/>
            </a:r>
            <a:br>
              <a:rPr lang="fr-FR" sz="6600" dirty="0" smtClean="0"/>
            </a:br>
            <a:r>
              <a:rPr lang="fr-FR" sz="6600" dirty="0" smtClean="0"/>
              <a:t/>
            </a:r>
            <a:br>
              <a:rPr lang="fr-FR" sz="6600" dirty="0" smtClean="0"/>
            </a:br>
            <a:endParaRPr lang="en-US" sz="66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1285" y="4724400"/>
            <a:ext cx="4905062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Rime Al-</a:t>
            </a:r>
            <a:r>
              <a:rPr lang="en-US" sz="5400" b="1" dirty="0" err="1" smtClean="0">
                <a:ln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Bairouti</a:t>
            </a:r>
            <a:endParaRPr lang="en-US" sz="5400" b="1" cap="none" spc="0" dirty="0">
              <a:ln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19400" y="5715000"/>
            <a:ext cx="18501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11 / 5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99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" name="Picture 11" descr="imagesCATU6SRC.jpg">
            <a:hlinkClick r:id="" action="ppaction://noaction">
              <a:snd r:embed="rId3" name="applause.wav"/>
            </a:hlinkClick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0" y="457200"/>
            <a:ext cx="5562600" cy="3886200"/>
          </a:xfrm>
          <a:prstGeom prst="rect">
            <a:avLst/>
          </a:prstGeom>
        </p:spPr>
      </p:pic>
      <p:pic>
        <p:nvPicPr>
          <p:cNvPr id="23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6" cstate="print"/>
          <a:stretch>
            <a:fillRect/>
          </a:stretch>
        </p:blipFill>
        <p:spPr>
          <a:xfrm>
            <a:off x="-304800" y="6248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74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5" grpId="0" build="allAtOnce"/>
      <p:bldP spid="8" grpId="0" build="allAtOnce"/>
      <p:bldP spid="9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B02082_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228600"/>
            <a:ext cx="23760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 smtClean="0">
                <a:solidFill>
                  <a:srgbClr val="99FF99"/>
                </a:solidFill>
              </a:rPr>
              <a:t>Diabète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rgbClr val="99FF99"/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1" y="1371600"/>
            <a:ext cx="4267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79634" y="2967335"/>
            <a:ext cx="260696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1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828800"/>
            <a:ext cx="6477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33CC"/>
                </a:solidFill>
              </a:rPr>
              <a:t>Le diabète de maladies courantes chez les gens, et le taux d'infection à environ 4% des personnes dans la plupart des gens, une maladie rare chez les nouveaux nés, mais augmentation de l'incidence progressivement jusqu'à l'âge de la puberté, qui est appelé les enfants à sucre, et il se produit sur au moins l'âge de trente ans, puis revient à émerger après l'âge de quarante ans que l'on appelle âge moyen de sucre.</a:t>
            </a:r>
            <a:br>
              <a:rPr lang="fr-FR" sz="2000" b="1" dirty="0" smtClean="0">
                <a:solidFill>
                  <a:srgbClr val="FF33CC"/>
                </a:solidFill>
              </a:rPr>
            </a:br>
            <a:endParaRPr lang="en-US" sz="2000" b="1" dirty="0">
              <a:solidFill>
                <a:srgbClr val="FF33CC"/>
              </a:solidFill>
            </a:endParaRPr>
          </a:p>
        </p:txBody>
      </p:sp>
      <p:pic>
        <p:nvPicPr>
          <p:cNvPr id="7" name="Picture 6" descr="imagesCA4E1K0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4419600"/>
            <a:ext cx="2314575" cy="1971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014375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4775" y="228600"/>
            <a:ext cx="592469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r-FR" sz="44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/>
              </a:rPr>
              <a:t>Symptômes bien connus:</a:t>
            </a:r>
            <a:br>
              <a:rPr lang="fr-FR" sz="44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/>
              </a:rPr>
            </a:br>
            <a:endParaRPr lang="en-US" sz="4400" b="1" cap="none" spc="0" dirty="0">
              <a:ln/>
              <a:solidFill>
                <a:schemeClr val="tx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371600"/>
            <a:ext cx="6629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perte de poids</a:t>
            </a:r>
          </a:p>
          <a:p>
            <a:pPr marL="342900" indent="-342900">
              <a:buFont typeface="+mj-lt"/>
              <a:buAutoNum type="arabicPeriod"/>
            </a:pPr>
            <a:endParaRPr lang="fr-FR" sz="3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3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3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augmentation de la soif</a:t>
            </a:r>
          </a:p>
          <a:p>
            <a:pPr marL="342900" indent="-342900">
              <a:buFont typeface="+mj-lt"/>
              <a:buAutoNum type="arabicPeriod"/>
            </a:pPr>
            <a:endParaRPr lang="fr-FR" sz="3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3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3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3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 grand nombre d'urine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imagesCATX8J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914400"/>
            <a:ext cx="1905000" cy="1752600"/>
          </a:xfrm>
          <a:prstGeom prst="rect">
            <a:avLst/>
          </a:prstGeom>
          <a:ln w="76200">
            <a:solidFill>
              <a:schemeClr val="accent5">
                <a:lumMod val="40000"/>
                <a:lumOff val="60000"/>
              </a:schemeClr>
            </a:solidFill>
          </a:ln>
        </p:spPr>
      </p:pic>
      <p:pic>
        <p:nvPicPr>
          <p:cNvPr id="6" name="Picture 5" descr="untitled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5200" y="4800600"/>
            <a:ext cx="1447800" cy="1828800"/>
          </a:xfrm>
          <a:prstGeom prst="rect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2971800"/>
            <a:ext cx="1619250" cy="17907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B02106_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079" y="457200"/>
            <a:ext cx="64719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Raisons Giralmbacrh: :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752600"/>
            <a:ext cx="6019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D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es 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complications dans certains systèmes d'organes (tels que la détérioration continue examinés)</a:t>
            </a:r>
            <a:b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ar-SY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ar-SY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ar-SY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ar-SY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Infections 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</a:rPr>
              <a:t>cutanées violentes</a:t>
            </a:r>
            <a:endParaRPr lang="ar-SY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 descr="imagesCAK4WT0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3048000"/>
            <a:ext cx="2590800" cy="2590800"/>
          </a:xfrm>
          <a:prstGeom prst="rect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014375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04800"/>
            <a:ext cx="9144000" cy="6629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295" y="1905000"/>
            <a:ext cx="88394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bg1">
                    <a:lumMod val="50000"/>
                  </a:schemeClr>
                </a:solidFill>
              </a:rPr>
              <a:t>* Vous pouvez découvrir le sucre rencontrées lors de l'analyse d'urine ou de sang.</a:t>
            </a:r>
            <a:br>
              <a:rPr lang="fr-FR" sz="3600" b="1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3" descr="untitl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3429000"/>
            <a:ext cx="3200400" cy="1905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B02077_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04800"/>
            <a:ext cx="74449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Les symptômes du diabète chez les jeunes:</a:t>
            </a:r>
            <a:endParaRPr lang="en-US" sz="3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057400"/>
            <a:ext cx="4343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b="1" dirty="0" smtClean="0">
                <a:solidFill>
                  <a:srgbClr val="FFC000"/>
                </a:solidFill>
              </a:rPr>
              <a:t>alors aucune attention à l'école.</a:t>
            </a:r>
            <a:br>
              <a:rPr lang="fr-FR" b="1" dirty="0" smtClean="0">
                <a:solidFill>
                  <a:srgbClr val="FFC000"/>
                </a:solidFill>
              </a:rPr>
            </a:br>
            <a:endParaRPr lang="fr-FR" b="1" dirty="0" smtClean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b="1" dirty="0" smtClean="0">
                <a:solidFill>
                  <a:srgbClr val="FFC000"/>
                </a:solidFill>
              </a:rPr>
              <a:t> l'irritabilité et la tension</a:t>
            </a: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FFC000"/>
              </a:solidFill>
            </a:endParaRPr>
          </a:p>
          <a:p>
            <a:pPr marL="342900" indent="-342900"/>
            <a:endParaRPr lang="fr-FR" b="1" dirty="0" smtClean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b="1" dirty="0" smtClean="0">
                <a:solidFill>
                  <a:srgbClr val="FFC000"/>
                </a:solidFill>
              </a:rPr>
              <a:t>une passion pour les grands manger des bonbons et des sucres.</a:t>
            </a:r>
            <a:br>
              <a:rPr lang="fr-FR" b="1" dirty="0" smtClean="0">
                <a:solidFill>
                  <a:srgbClr val="FFC000"/>
                </a:solidFill>
              </a:rPr>
            </a:b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074" name="Picture 2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990600"/>
            <a:ext cx="2210714" cy="2057400"/>
          </a:xfrm>
          <a:prstGeom prst="rect">
            <a:avLst/>
          </a:prstGeom>
          <a:noFill/>
          <a:ln w="57150">
            <a:solidFill>
              <a:srgbClr val="00B05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076" name="Picture 4" descr="C:\Program Files\Microsoft Office\MEDIA\CAGCAT10\j024069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2667000"/>
            <a:ext cx="1827429" cy="182880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9" name="Picture 8" descr="imagesCAY0ML4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4724400"/>
            <a:ext cx="1752600" cy="160020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B02074_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" y="762000"/>
            <a:ext cx="6477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009999"/>
                </a:solidFill>
              </a:rPr>
              <a:t>Par conséquent, la découverte de la maladie est rapidement la différence entre la vie et la mort, et </a:t>
            </a:r>
            <a:r>
              <a:rPr lang="fr-FR" sz="3200" b="1" i="1" u="sng" dirty="0" smtClean="0">
                <a:solidFill>
                  <a:srgbClr val="FFFF00"/>
                </a:solidFill>
              </a:rPr>
              <a:t>la pleine conscience est </a:t>
            </a:r>
            <a:r>
              <a:rPr lang="fr-FR" sz="3200" b="1" dirty="0" smtClean="0">
                <a:solidFill>
                  <a:srgbClr val="009999"/>
                </a:solidFill>
              </a:rPr>
              <a:t>le facteur clé dans la rapidité du diagnostic et le traitement est réussi efficace et direct à l'utilisation de </a:t>
            </a:r>
            <a:r>
              <a:rPr lang="fr-FR" sz="3200" b="1" i="1" u="sng" dirty="0" smtClean="0">
                <a:solidFill>
                  <a:srgbClr val="FFFF00"/>
                </a:solidFill>
              </a:rPr>
              <a:t>l'insuline</a:t>
            </a:r>
            <a:r>
              <a:rPr lang="fr-FR" sz="3200" b="1" dirty="0" smtClean="0">
                <a:solidFill>
                  <a:srgbClr val="009999"/>
                </a:solidFill>
              </a:rPr>
              <a:t>, qui vit sur lui toute sa vie - une vie normale.</a:t>
            </a:r>
            <a:endParaRPr lang="en-US" sz="3200" b="1" dirty="0">
              <a:solidFill>
                <a:srgbClr val="0099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B02134_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381000"/>
            <a:ext cx="83651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fr-FR" sz="3600" dirty="0" smtClean="0">
                <a:solidFill>
                  <a:schemeClr val="accent4">
                    <a:lumMod val="75000"/>
                  </a:schemeClr>
                </a:solidFill>
              </a:rPr>
              <a:t>les symptômes du diabète chez les adultes:</a:t>
            </a:r>
            <a:endParaRPr lang="en-US" sz="3600" b="1" cap="none" spc="0" dirty="0">
              <a:ln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6629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3600" b="1" dirty="0" smtClean="0">
                <a:solidFill>
                  <a:schemeClr val="accent4">
                    <a:lumMod val="75000"/>
                  </a:schemeClr>
                </a:solidFill>
              </a:rPr>
              <a:t>Obésité</a:t>
            </a:r>
          </a:p>
          <a:p>
            <a:pPr marL="342900" indent="-342900">
              <a:buFont typeface="+mj-lt"/>
              <a:buAutoNum type="arabicPeriod"/>
            </a:pPr>
            <a:endParaRPr lang="fr-FR" sz="3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3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3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3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3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3600" b="1" dirty="0" smtClean="0">
                <a:solidFill>
                  <a:schemeClr val="accent4">
                    <a:lumMod val="75000"/>
                  </a:schemeClr>
                </a:solidFill>
              </a:rPr>
              <a:t>Histoire héréditaire                85% des cas </a:t>
            </a:r>
            <a:endParaRPr lang="en-US" sz="3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4" descr="سمنة مفرطة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7800" y="1524000"/>
            <a:ext cx="2143125" cy="2143125"/>
          </a:xfrm>
          <a:prstGeom prst="rect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Picture 5" descr="وراثي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4191000"/>
            <a:ext cx="2390775" cy="1914525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B02082_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3807" y="381000"/>
            <a:ext cx="46110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FF33CC"/>
                </a:solidFill>
              </a:rPr>
              <a:t>Prévention et traitement :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33CC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524000"/>
            <a:ext cx="6553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b="1" dirty="0" smtClean="0">
                <a:solidFill>
                  <a:srgbClr val="009999"/>
                </a:solidFill>
              </a:rPr>
              <a:t>Contrôle du poids</a:t>
            </a:r>
            <a:br>
              <a:rPr lang="fr-FR" b="1" dirty="0" smtClean="0">
                <a:solidFill>
                  <a:srgbClr val="009999"/>
                </a:solidFill>
              </a:rPr>
            </a:br>
            <a:r>
              <a:rPr lang="fr-FR" b="1" dirty="0" smtClean="0">
                <a:solidFill>
                  <a:srgbClr val="009999"/>
                </a:solidFill>
              </a:rPr>
              <a:t>L'excès est la première peser les raisons qui peuvent conduire au diabète.                                        </a:t>
            </a: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009999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009999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009999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009999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b="1" dirty="0" smtClean="0">
              <a:solidFill>
                <a:srgbClr val="009999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b="1" dirty="0" smtClean="0">
                <a:solidFill>
                  <a:srgbClr val="009999"/>
                </a:solidFill>
              </a:rPr>
              <a:t>Exercice sur une base régulière, comme la marche ou la course</a:t>
            </a:r>
            <a:r>
              <a:rPr lang="en-US" b="1" dirty="0" smtClean="0">
                <a:solidFill>
                  <a:srgbClr val="009999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b="1" dirty="0" smtClean="0">
              <a:solidFill>
                <a:srgbClr val="009999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b="1" dirty="0" smtClean="0">
              <a:solidFill>
                <a:srgbClr val="009999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b="1" dirty="0" smtClean="0">
              <a:solidFill>
                <a:srgbClr val="009999"/>
              </a:solidFill>
            </a:endParaRPr>
          </a:p>
          <a:p>
            <a:pPr marL="342900" indent="-342900"/>
            <a:r>
              <a:rPr lang="fr-FR" b="1" dirty="0" smtClean="0">
                <a:solidFill>
                  <a:srgbClr val="009999"/>
                </a:solidFill>
              </a:rPr>
              <a:t/>
            </a:r>
            <a:br>
              <a:rPr lang="fr-FR" b="1" dirty="0" smtClean="0">
                <a:solidFill>
                  <a:srgbClr val="009999"/>
                </a:solidFill>
              </a:rPr>
            </a:br>
            <a:endParaRPr lang="fr-FR" b="1" dirty="0" smtClean="0">
              <a:solidFill>
                <a:srgbClr val="009999"/>
              </a:solidFill>
            </a:endParaRPr>
          </a:p>
        </p:txBody>
      </p:sp>
      <p:pic>
        <p:nvPicPr>
          <p:cNvPr id="5" name="Picture 4" descr="imagesCA3C181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2057400"/>
            <a:ext cx="2247900" cy="17526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6" name="Picture 5" descr="ممارسة الرياضة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62600" y="4419600"/>
            <a:ext cx="2143125" cy="2143125"/>
          </a:xfrm>
          <a:prstGeom prst="rect">
            <a:avLst/>
          </a:prstGeom>
          <a:ln w="76200">
            <a:solidFill>
              <a:srgbClr val="00B05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B02082_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381000"/>
            <a:ext cx="533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rgbClr val="009999"/>
              </a:solidFill>
            </a:endParaRPr>
          </a:p>
          <a:p>
            <a:endParaRPr lang="en-US" b="1" dirty="0" smtClean="0">
              <a:solidFill>
                <a:srgbClr val="009999"/>
              </a:solidFill>
            </a:endParaRPr>
          </a:p>
          <a:p>
            <a:r>
              <a:rPr lang="en-US" b="1" dirty="0" smtClean="0">
                <a:solidFill>
                  <a:srgbClr val="009999"/>
                </a:solidFill>
              </a:rPr>
              <a:t>3. </a:t>
            </a:r>
            <a:r>
              <a:rPr lang="fr-FR" b="1" dirty="0" smtClean="0">
                <a:solidFill>
                  <a:srgbClr val="009999"/>
                </a:solidFill>
              </a:rPr>
              <a:t>Analyse de sucre dans le sang de chaque période.</a:t>
            </a:r>
          </a:p>
          <a:p>
            <a:endParaRPr lang="fr-FR" b="1" dirty="0" smtClean="0">
              <a:solidFill>
                <a:srgbClr val="009999"/>
              </a:solidFill>
            </a:endParaRPr>
          </a:p>
          <a:p>
            <a:endParaRPr lang="fr-FR" b="1" dirty="0" smtClean="0">
              <a:solidFill>
                <a:srgbClr val="009999"/>
              </a:solidFill>
            </a:endParaRPr>
          </a:p>
          <a:p>
            <a:pPr marL="342900" indent="-342900"/>
            <a:r>
              <a:rPr lang="fr-FR" b="1" dirty="0" smtClean="0">
                <a:solidFill>
                  <a:srgbClr val="009999"/>
                </a:solidFill>
              </a:rPr>
              <a:t>4.Mangez moins de matières grasses et en sucres, manger beaucoup de légumes et de fruits.</a:t>
            </a:r>
          </a:p>
          <a:p>
            <a:endParaRPr lang="fr-FR" b="1" dirty="0" smtClean="0">
              <a:solidFill>
                <a:srgbClr val="009999"/>
              </a:solidFill>
            </a:endParaRPr>
          </a:p>
          <a:p>
            <a:endParaRPr lang="fr-FR" b="1" dirty="0" smtClean="0">
              <a:solidFill>
                <a:srgbClr val="009999"/>
              </a:solidFill>
            </a:endParaRPr>
          </a:p>
          <a:p>
            <a:r>
              <a:rPr lang="fr-FR" b="1" dirty="0" smtClean="0">
                <a:solidFill>
                  <a:srgbClr val="009999"/>
                </a:solidFill>
              </a:rPr>
              <a:t/>
            </a:r>
            <a:br>
              <a:rPr lang="fr-FR" b="1" dirty="0" smtClean="0">
                <a:solidFill>
                  <a:srgbClr val="009999"/>
                </a:solidFill>
              </a:rPr>
            </a:br>
            <a:endParaRPr lang="en-US" b="1" dirty="0" smtClean="0">
              <a:solidFill>
                <a:srgbClr val="009999"/>
              </a:solidFill>
            </a:endParaRPr>
          </a:p>
        </p:txBody>
      </p:sp>
      <p:pic>
        <p:nvPicPr>
          <p:cNvPr id="4" name="Picture 3" descr="imagesCARJ9JSZاتات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762000"/>
            <a:ext cx="1371600" cy="1066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352800"/>
            <a:ext cx="17811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&quot;No&quot; Symbol 5"/>
          <p:cNvSpPr/>
          <p:nvPr/>
        </p:nvSpPr>
        <p:spPr>
          <a:xfrm>
            <a:off x="5867400" y="3124200"/>
            <a:ext cx="914400" cy="914400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 descr="imagesCAP2FXH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95400" y="3352800"/>
            <a:ext cx="2019300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50292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u="sng" dirty="0" smtClean="0">
                <a:solidFill>
                  <a:schemeClr val="accent6">
                    <a:lumMod val="75000"/>
                  </a:schemeClr>
                </a:solidFill>
              </a:rPr>
              <a:t>Traitement ..</a:t>
            </a: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>
                <a:solidFill>
                  <a:srgbClr val="FF0000"/>
                </a:solidFill>
              </a:rPr>
              <a:t>1 - doit éduquer le patient au moment du diagnostic et de donner une idée de la nature de la maladie et par un médecin.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b="1" dirty="0" smtClean="0">
                <a:solidFill>
                  <a:srgbClr val="FF0000"/>
                </a:solidFill>
              </a:rPr>
              <a:t>2 - l'éducation nutritionnelle pour le patient.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b="1" dirty="0" smtClean="0">
                <a:solidFill>
                  <a:srgbClr val="FF0000"/>
                </a:solidFill>
              </a:rPr>
              <a:t>3 - l'insuline</a:t>
            </a:r>
          </a:p>
          <a:p>
            <a:endParaRPr lang="fr-FR" b="1" dirty="0" smtClean="0">
              <a:solidFill>
                <a:srgbClr val="FF0000"/>
              </a:solidFill>
            </a:endParaRPr>
          </a:p>
          <a:p>
            <a:endParaRPr lang="fr-FR" b="1" dirty="0" smtClean="0">
              <a:solidFill>
                <a:srgbClr val="FF0000"/>
              </a:solidFill>
            </a:endParaRPr>
          </a:p>
          <a:p>
            <a:endParaRPr lang="fr-FR" b="1" dirty="0" smtClean="0">
              <a:solidFill>
                <a:srgbClr val="FF0000"/>
              </a:solidFill>
            </a:endParaRPr>
          </a:p>
          <a:p>
            <a:endParaRPr lang="fr-FR" b="1" dirty="0" smtClean="0">
              <a:solidFill>
                <a:srgbClr val="FF0000"/>
              </a:solidFill>
            </a:endParaRPr>
          </a:p>
          <a:p>
            <a:endParaRPr lang="fr-FR" b="1" dirty="0" smtClean="0">
              <a:solidFill>
                <a:srgbClr val="FF0000"/>
              </a:solidFill>
            </a:endParaRPr>
          </a:p>
          <a:p>
            <a:endParaRPr lang="fr-FR" b="1" dirty="0" smtClean="0">
              <a:solidFill>
                <a:srgbClr val="FF0000"/>
              </a:solidFill>
            </a:endParaRPr>
          </a:p>
          <a:p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b="1" dirty="0" smtClean="0">
                <a:solidFill>
                  <a:srgbClr val="FF0000"/>
                </a:solidFill>
              </a:rPr>
              <a:t>4 - les grains de l'anti-diabète (sucre réducteurs).</a:t>
            </a:r>
          </a:p>
          <a:p>
            <a:endParaRPr lang="en-US" dirty="0"/>
          </a:p>
        </p:txBody>
      </p:sp>
      <p:pic>
        <p:nvPicPr>
          <p:cNvPr id="3" name="Picture 3" descr="C:\Program Files\Microsoft Office\MEDIA\CAGCAT10\j021672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533400"/>
            <a:ext cx="1450238" cy="1823314"/>
          </a:xfrm>
          <a:prstGeom prst="rect">
            <a:avLst/>
          </a:prstGeom>
          <a:noFill/>
        </p:spPr>
      </p:pic>
      <p:pic>
        <p:nvPicPr>
          <p:cNvPr id="4" name="Picture 3" descr="imagesCAVI13D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2514600"/>
            <a:ext cx="2419350" cy="1885950"/>
          </a:xfrm>
          <a:prstGeom prst="rect">
            <a:avLst/>
          </a:prstGeom>
        </p:spPr>
      </p:pic>
      <p:pic>
        <p:nvPicPr>
          <p:cNvPr id="5" name="Picture 4" descr="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4400" y="3733800"/>
            <a:ext cx="2286000" cy="1371600"/>
          </a:xfrm>
          <a:prstGeom prst="rect">
            <a:avLst/>
          </a:prstGeom>
        </p:spPr>
      </p:pic>
      <p:pic>
        <p:nvPicPr>
          <p:cNvPr id="6" name="Picture 5" descr="imagesCAP0CR0J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43600" y="4724400"/>
            <a:ext cx="2619375" cy="1743075"/>
          </a:xfrm>
          <a:prstGeom prst="rect">
            <a:avLst/>
          </a:prstGeom>
        </p:spPr>
      </p:pic>
      <p:pic>
        <p:nvPicPr>
          <p:cNvPr id="7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260</Words>
  <Application>Microsoft Office PowerPoint</Application>
  <PresentationFormat>On-screen Show (4:3)</PresentationFormat>
  <Paragraphs>76</Paragraphs>
  <Slides>11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TOSHIBA</cp:lastModifiedBy>
  <cp:revision>23</cp:revision>
  <dcterms:created xsi:type="dcterms:W3CDTF">2006-08-16T00:00:00Z</dcterms:created>
  <dcterms:modified xsi:type="dcterms:W3CDTF">2011-10-22T18:05:01Z</dcterms:modified>
</cp:coreProperties>
</file>